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notesMasterIdLst>
    <p:notesMasterId r:id="rId23"/>
  </p:notesMasterIdLst>
  <p:sldIdLst>
    <p:sldId id="256" r:id="rId2"/>
    <p:sldId id="298" r:id="rId3"/>
    <p:sldId id="257" r:id="rId4"/>
    <p:sldId id="292" r:id="rId5"/>
    <p:sldId id="300" r:id="rId6"/>
    <p:sldId id="293" r:id="rId7"/>
    <p:sldId id="294" r:id="rId8"/>
    <p:sldId id="301" r:id="rId9"/>
    <p:sldId id="259" r:id="rId10"/>
    <p:sldId id="260" r:id="rId11"/>
    <p:sldId id="295" r:id="rId12"/>
    <p:sldId id="261" r:id="rId13"/>
    <p:sldId id="262" r:id="rId14"/>
    <p:sldId id="263" r:id="rId15"/>
    <p:sldId id="297" r:id="rId16"/>
    <p:sldId id="264" r:id="rId17"/>
    <p:sldId id="296" r:id="rId18"/>
    <p:sldId id="283" r:id="rId19"/>
    <p:sldId id="288" r:id="rId20"/>
    <p:sldId id="287"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5" autoAdjust="0"/>
    <p:restoredTop sz="97670" autoAdjust="0"/>
  </p:normalViewPr>
  <p:slideViewPr>
    <p:cSldViewPr snapToGrid="0">
      <p:cViewPr varScale="1">
        <p:scale>
          <a:sx n="70" d="100"/>
          <a:sy n="70" d="100"/>
        </p:scale>
        <p:origin x="66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5D48D-E9A4-4536-AECB-4104F26E3BDA}" type="datetimeFigureOut">
              <a:rPr lang="en-US" smtClean="0"/>
              <a:pPr/>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F8E61-8FAE-4BF3-AED1-9FECF4609D94}" type="slidenum">
              <a:rPr lang="en-US" smtClean="0"/>
              <a:pPr/>
              <a:t>‹#›</a:t>
            </a:fld>
            <a:endParaRPr lang="en-US"/>
          </a:p>
        </p:txBody>
      </p:sp>
    </p:spTree>
    <p:extLst>
      <p:ext uri="{BB962C8B-B14F-4D97-AF65-F5344CB8AC3E}">
        <p14:creationId xmlns:p14="http://schemas.microsoft.com/office/powerpoint/2010/main" val="376550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1</a:t>
            </a:fld>
            <a:endParaRPr lang="en-US"/>
          </a:p>
        </p:txBody>
      </p:sp>
    </p:spTree>
    <p:extLst>
      <p:ext uri="{BB962C8B-B14F-4D97-AF65-F5344CB8AC3E}">
        <p14:creationId xmlns:p14="http://schemas.microsoft.com/office/powerpoint/2010/main" val="2958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F8E61-8FAE-4BF3-AED1-9FECF4609D94}" type="slidenum">
              <a:rPr lang="en-US" smtClean="0"/>
              <a:pPr/>
              <a:t>21</a:t>
            </a:fld>
            <a:endParaRPr lang="en-US"/>
          </a:p>
        </p:txBody>
      </p:sp>
    </p:spTree>
    <p:extLst>
      <p:ext uri="{BB962C8B-B14F-4D97-AF65-F5344CB8AC3E}">
        <p14:creationId xmlns:p14="http://schemas.microsoft.com/office/powerpoint/2010/main" val="259438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240666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4204946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8478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2720669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59731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2744697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2025409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111289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401123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84463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3567264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21BB44-5FAE-4671-ACE5-C0A0F929EC84}" type="datetimeFigureOut">
              <a:rPr lang="en-US" smtClean="0"/>
              <a:pPr/>
              <a:t>2/4/2021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360080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21BB44-5FAE-4671-ACE5-C0A0F929EC84}" type="datetimeFigureOut">
              <a:rPr lang="en-US" smtClean="0"/>
              <a:pPr/>
              <a:t>2/4/2021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187334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1BB44-5FAE-4671-ACE5-C0A0F929EC84}" type="datetimeFigureOut">
              <a:rPr lang="en-US" smtClean="0"/>
              <a:pPr/>
              <a:t>2/4/2021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1293991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329823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DE8AA0-DE97-42E3-B0CC-C1FBF0E34315}" type="slidenum">
              <a:rPr lang="en-US" smtClean="0"/>
              <a:pPr/>
              <a:t>‹#›</a:t>
            </a:fld>
            <a:endParaRPr lang="en-US"/>
          </a:p>
        </p:txBody>
      </p:sp>
    </p:spTree>
    <p:extLst>
      <p:ext uri="{BB962C8B-B14F-4D97-AF65-F5344CB8AC3E}">
        <p14:creationId xmlns:p14="http://schemas.microsoft.com/office/powerpoint/2010/main" val="244817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421BB44-5FAE-4671-ACE5-C0A0F929EC84}" type="datetimeFigureOut">
              <a:rPr lang="en-US" smtClean="0"/>
              <a:pPr/>
              <a:t>2/4/2021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9DE8AA0-DE97-42E3-B0CC-C1FBF0E34315}" type="slidenum">
              <a:rPr lang="en-US" smtClean="0"/>
              <a:pPr/>
              <a:t>‹#›</a:t>
            </a:fld>
            <a:endParaRPr lang="en-US"/>
          </a:p>
        </p:txBody>
      </p:sp>
    </p:spTree>
    <p:extLst>
      <p:ext uri="{BB962C8B-B14F-4D97-AF65-F5344CB8AC3E}">
        <p14:creationId xmlns:p14="http://schemas.microsoft.com/office/powerpoint/2010/main" val="1146752514"/>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8.gif" /><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2.xml" /><Relationship Id="rId1" Type="http://schemas.openxmlformats.org/officeDocument/2006/relationships/themeOverride" Target="../theme/themeOverride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Object Oriented Programming using JAVA</a:t>
            </a:r>
            <a:br>
              <a:rPr lang="en-US" dirty="0"/>
            </a:br>
            <a:r>
              <a:rPr lang="en-US" dirty="0"/>
              <a:t>							</a:t>
            </a:r>
            <a:r>
              <a:rPr lang="en-US" sz="2800" dirty="0"/>
              <a:t>Paper code: </a:t>
            </a:r>
            <a:r>
              <a:rPr lang="en-US" sz="2800" b="1" dirty="0"/>
              <a:t>PCC – CS481</a:t>
            </a:r>
          </a:p>
        </p:txBody>
      </p:sp>
      <p:sp>
        <p:nvSpPr>
          <p:cNvPr id="3" name="Subtitle 2"/>
          <p:cNvSpPr>
            <a:spLocks noGrp="1"/>
          </p:cNvSpPr>
          <p:nvPr>
            <p:ph type="subTitle" idx="1"/>
          </p:nvPr>
        </p:nvSpPr>
        <p:spPr>
          <a:xfrm>
            <a:off x="4601028" y="5183779"/>
            <a:ext cx="7324498" cy="1126283"/>
          </a:xfrm>
        </p:spPr>
        <p:txBody>
          <a:bodyPr>
            <a:normAutofit lnSpcReduction="10000"/>
          </a:bodyPr>
          <a:lstStyle/>
          <a:p>
            <a:pPr marL="3943350" lvl="8" indent="-285750">
              <a:buFont typeface="Century Gothic" panose="020B0502020202020204" pitchFamily="34" charset="0"/>
              <a:buChar char="―"/>
            </a:pPr>
            <a:r>
              <a:rPr lang="en-US" sz="1800" b="1" dirty="0"/>
              <a:t>	Presented By</a:t>
            </a:r>
            <a:r>
              <a:rPr lang="en-US" dirty="0"/>
              <a:t>			</a:t>
            </a:r>
          </a:p>
          <a:p>
            <a:r>
              <a:rPr lang="en-US" dirty="0"/>
              <a:t>								       </a:t>
            </a:r>
            <a:r>
              <a:rPr lang="en-US" dirty="0" err="1"/>
              <a:t>Sudeshna</a:t>
            </a:r>
            <a:r>
              <a:rPr lang="en-US" dirty="0"/>
              <a:t> </a:t>
            </a:r>
            <a:r>
              <a:rPr lang="en-US" dirty="0" err="1"/>
              <a:t>Kundu</a:t>
            </a:r>
            <a:r>
              <a:rPr lang="en-US" dirty="0"/>
              <a:t> (</a:t>
            </a:r>
            <a:r>
              <a:rPr lang="en-US" err="1"/>
              <a:t>Mondal</a:t>
            </a:r>
            <a:r>
              <a:rPr lang="en-US"/>
              <a:t>)</a:t>
            </a:r>
          </a:p>
          <a:p>
            <a:r>
              <a:rPr lang="en-US"/>
              <a:t>									Mobile No. : 9564842816</a:t>
            </a:r>
            <a:endParaRPr lang="en-US" dirty="0"/>
          </a:p>
        </p:txBody>
      </p:sp>
    </p:spTree>
    <p:extLst>
      <p:ext uri="{BB962C8B-B14F-4D97-AF65-F5344CB8AC3E}">
        <p14:creationId xmlns:p14="http://schemas.microsoft.com/office/powerpoint/2010/main" val="1030595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8662" y="1201003"/>
            <a:ext cx="6343656" cy="5186149"/>
          </a:xfrm>
        </p:spPr>
        <p:txBody>
          <a:bodyPr>
            <a:normAutofit/>
          </a:bodyPr>
          <a:lstStyle/>
          <a:p>
            <a:r>
              <a:rPr lang="en-US" sz="1600" b="1" dirty="0"/>
              <a:t>Object</a:t>
            </a:r>
          </a:p>
          <a:p>
            <a:r>
              <a:rPr lang="en-US" sz="1600" dirty="0"/>
              <a:t>Any entity that has state and behavior is known as an object. For example: chair, pen, table, keyboard, bike etc. It can be physical and logical.</a:t>
            </a:r>
          </a:p>
          <a:p>
            <a:endParaRPr lang="en-US" sz="1600" dirty="0"/>
          </a:p>
          <a:p>
            <a:r>
              <a:rPr lang="en-US" sz="1600" dirty="0"/>
              <a:t>An Object can be defined as an instance of a class. An object contains an address and takes up some space in memory. </a:t>
            </a:r>
          </a:p>
          <a:p>
            <a:r>
              <a:rPr lang="en-US" sz="1600" dirty="0"/>
              <a:t>Objects can communicate without knowing the details of each other's data or code. The only necessary thing is the type of message accepted and the type of response returned by the objects.</a:t>
            </a:r>
          </a:p>
          <a:p>
            <a:endParaRPr lang="en-US" sz="1600" dirty="0"/>
          </a:p>
          <a:p>
            <a:r>
              <a:rPr lang="en-US" sz="1600" dirty="0"/>
              <a:t>Example: A dog is an object because it has states like color, name, breed, etc. as well as behaviors like wagging the tail, barking, eating, etc.</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a:buNone/>
            </a:pPr>
            <a:endParaRPr lang="en-US" sz="1600" b="1" dirty="0"/>
          </a:p>
          <a:p>
            <a:endParaRPr lang="en-US" sz="1600" b="1" dirty="0"/>
          </a:p>
        </p:txBody>
      </p:sp>
      <p:sp>
        <p:nvSpPr>
          <p:cNvPr id="4" name="Title 1"/>
          <p:cNvSpPr>
            <a:spLocks noGrp="1"/>
          </p:cNvSpPr>
          <p:nvPr>
            <p:ph type="title"/>
          </p:nvPr>
        </p:nvSpPr>
        <p:spPr>
          <a:xfrm>
            <a:off x="1837725" y="622977"/>
            <a:ext cx="8911687" cy="682176"/>
          </a:xfrm>
        </p:spPr>
        <p:txBody>
          <a:bodyPr>
            <a:normAutofit/>
          </a:bodyPr>
          <a:lstStyle/>
          <a:p>
            <a:r>
              <a:rPr lang="en-US" sz="1800" b="1" dirty="0"/>
              <a:t>Object Oriented Programming (OOP) Features: </a:t>
            </a:r>
            <a:endParaRPr lang="en-US" sz="1800" dirty="0"/>
          </a:p>
        </p:txBody>
      </p:sp>
      <p:pic>
        <p:nvPicPr>
          <p:cNvPr id="1026" name="Picture 2" descr="java oops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9613" y="1195381"/>
            <a:ext cx="3560758" cy="167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8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37725" y="622977"/>
            <a:ext cx="8911687" cy="682176"/>
          </a:xfrm>
        </p:spPr>
        <p:txBody>
          <a:bodyPr>
            <a:normAutofit/>
          </a:bodyPr>
          <a:lstStyle/>
          <a:p>
            <a:r>
              <a:rPr lang="en-US" sz="1800" b="1" dirty="0"/>
              <a:t>Object Oriented Programming (OOP) Features: </a:t>
            </a:r>
            <a:endParaRPr lang="en-US" sz="1800" dirty="0"/>
          </a:p>
        </p:txBody>
      </p:sp>
      <p:sp>
        <p:nvSpPr>
          <p:cNvPr id="7" name="Rectangle 6"/>
          <p:cNvSpPr/>
          <p:nvPr/>
        </p:nvSpPr>
        <p:spPr>
          <a:xfrm>
            <a:off x="1803076" y="933841"/>
            <a:ext cx="9696441" cy="1328569"/>
          </a:xfrm>
          <a:prstGeom prst="rect">
            <a:avLst/>
          </a:prstGeom>
        </p:spPr>
        <p:txBody>
          <a:bodyPr vert="horz" lIns="91440" tIns="45720" rIns="91440" bIns="45720" rtlCol="0">
            <a:normAutofit/>
          </a:bodyPr>
          <a:lstStyle/>
          <a:p>
            <a:pPr marL="342900" indent="-342900" defTabSz="457200">
              <a:spcBef>
                <a:spcPts val="1000"/>
              </a:spcBef>
              <a:buClr>
                <a:schemeClr val="accent1"/>
              </a:buClr>
              <a:buFont typeface="Wingdings 3" charset="2"/>
              <a:buChar char=""/>
            </a:pPr>
            <a:r>
              <a:rPr lang="en-US" sz="1600" b="1" dirty="0">
                <a:solidFill>
                  <a:schemeClr val="tx1">
                    <a:lumMod val="75000"/>
                    <a:lumOff val="25000"/>
                  </a:schemeClr>
                </a:solidFill>
              </a:rPr>
              <a:t>Class</a:t>
            </a:r>
          </a:p>
          <a:p>
            <a:pPr defTabSz="457200">
              <a:spcBef>
                <a:spcPts val="1000"/>
              </a:spcBef>
              <a:buClr>
                <a:schemeClr val="accent1"/>
              </a:buClr>
            </a:pPr>
            <a:r>
              <a:rPr lang="en-US" sz="1600" dirty="0">
                <a:solidFill>
                  <a:schemeClr val="tx1">
                    <a:lumMod val="75000"/>
                    <a:lumOff val="25000"/>
                  </a:schemeClr>
                </a:solidFill>
              </a:rPr>
              <a:t>A class is a user defined blueprint or prototype from which objects are created.  It represents the set of properties or methods that are common to all objects of one type. It is a logical entity.</a:t>
            </a:r>
          </a:p>
          <a:p>
            <a:pPr defTabSz="457200">
              <a:spcBef>
                <a:spcPts val="1000"/>
              </a:spcBef>
              <a:buClr>
                <a:schemeClr val="accent1"/>
              </a:buClr>
            </a:pPr>
            <a:endParaRPr lang="en-US" sz="1600" dirty="0">
              <a:solidFill>
                <a:schemeClr val="tx1">
                  <a:lumMod val="75000"/>
                  <a:lumOff val="25000"/>
                </a:schemeClr>
              </a:solidFill>
            </a:endParaRPr>
          </a:p>
        </p:txBody>
      </p:sp>
      <p:grpSp>
        <p:nvGrpSpPr>
          <p:cNvPr id="34" name="Group 33"/>
          <p:cNvGrpSpPr/>
          <p:nvPr/>
        </p:nvGrpSpPr>
        <p:grpSpPr>
          <a:xfrm>
            <a:off x="1968616" y="2346775"/>
            <a:ext cx="5605464" cy="2914649"/>
            <a:chOff x="2138360" y="3843340"/>
            <a:chExt cx="5605464" cy="2828924"/>
          </a:xfrm>
        </p:grpSpPr>
        <p:sp>
          <p:nvSpPr>
            <p:cNvPr id="12" name="Rectangle 11"/>
            <p:cNvSpPr/>
            <p:nvPr/>
          </p:nvSpPr>
          <p:spPr>
            <a:xfrm>
              <a:off x="2171698" y="4157660"/>
              <a:ext cx="1914529" cy="3714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n w="0"/>
                  <a:solidFill>
                    <a:schemeClr val="tx1"/>
                  </a:solidFill>
                </a:rPr>
                <a:t>Class Student</a:t>
              </a:r>
            </a:p>
          </p:txBody>
        </p:sp>
        <p:grpSp>
          <p:nvGrpSpPr>
            <p:cNvPr id="33" name="Group 32"/>
            <p:cNvGrpSpPr/>
            <p:nvPr/>
          </p:nvGrpSpPr>
          <p:grpSpPr>
            <a:xfrm>
              <a:off x="4729162" y="3843340"/>
              <a:ext cx="3014662" cy="2828924"/>
              <a:chOff x="4614864" y="3843340"/>
              <a:chExt cx="3014662" cy="2828924"/>
            </a:xfrm>
          </p:grpSpPr>
          <p:sp>
            <p:nvSpPr>
              <p:cNvPr id="11" name="Rectangle 10"/>
              <p:cNvSpPr/>
              <p:nvPr/>
            </p:nvSpPr>
            <p:spPr>
              <a:xfrm>
                <a:off x="4614864" y="3843340"/>
                <a:ext cx="3014662" cy="2828924"/>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pPr algn="ctr"/>
                <a:endParaRPr lang="en-US" b="1" dirty="0">
                  <a:ln w="22225">
                    <a:solidFill>
                      <a:schemeClr val="accent2"/>
                    </a:solidFill>
                    <a:prstDash val="solid"/>
                  </a:ln>
                  <a:solidFill>
                    <a:schemeClr val="accent2">
                      <a:lumMod val="40000"/>
                      <a:lumOff val="60000"/>
                    </a:schemeClr>
                  </a:solidFill>
                </a:endParaRPr>
              </a:p>
            </p:txBody>
          </p:sp>
          <p:sp>
            <p:nvSpPr>
              <p:cNvPr id="24" name="Rectangle 23"/>
              <p:cNvSpPr/>
              <p:nvPr/>
            </p:nvSpPr>
            <p:spPr>
              <a:xfrm>
                <a:off x="4814877" y="4186238"/>
                <a:ext cx="2300291" cy="1157287"/>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b="1" u="sng" dirty="0">
                    <a:ln w="0"/>
                    <a:solidFill>
                      <a:schemeClr val="tx1"/>
                    </a:solidFill>
                  </a:rPr>
                  <a:t>State/ Attributes</a:t>
                </a:r>
              </a:p>
            </p:txBody>
          </p:sp>
          <p:sp>
            <p:nvSpPr>
              <p:cNvPr id="16" name="Rectangle 15"/>
              <p:cNvSpPr/>
              <p:nvPr/>
            </p:nvSpPr>
            <p:spPr>
              <a:xfrm>
                <a:off x="4972051" y="4557719"/>
                <a:ext cx="1957387" cy="628647"/>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marL="285750" indent="-285750">
                  <a:buFont typeface="Century Gothic" panose="020B0502020202020204" pitchFamily="34" charset="0"/>
                  <a:buChar char="―"/>
                </a:pPr>
                <a:r>
                  <a:rPr lang="en-US" sz="1400" dirty="0">
                    <a:ln w="0"/>
                    <a:solidFill>
                      <a:schemeClr val="tx1"/>
                    </a:solidFill>
                  </a:rPr>
                  <a:t>Name</a:t>
                </a:r>
              </a:p>
              <a:p>
                <a:pPr marL="285750" indent="-285750">
                  <a:buFont typeface="Century Gothic" panose="020B0502020202020204" pitchFamily="34" charset="0"/>
                  <a:buChar char="―"/>
                </a:pPr>
                <a:r>
                  <a:rPr lang="en-US" sz="1400" dirty="0">
                    <a:ln w="0"/>
                    <a:solidFill>
                      <a:schemeClr val="tx1"/>
                    </a:solidFill>
                  </a:rPr>
                  <a:t>Roll No</a:t>
                </a:r>
              </a:p>
              <a:p>
                <a:pPr algn="ctr"/>
                <a:endParaRPr lang="en-US" sz="1400" dirty="0">
                  <a:ln w="0"/>
                  <a:solidFill>
                    <a:schemeClr val="tx1"/>
                  </a:solidFill>
                </a:endParaRPr>
              </a:p>
            </p:txBody>
          </p:sp>
          <p:sp>
            <p:nvSpPr>
              <p:cNvPr id="30" name="Rectangle 29"/>
              <p:cNvSpPr/>
              <p:nvPr/>
            </p:nvSpPr>
            <p:spPr>
              <a:xfrm>
                <a:off x="4795830" y="5481639"/>
                <a:ext cx="2590810" cy="99059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b="1" u="sng" dirty="0">
                    <a:ln w="0"/>
                    <a:solidFill>
                      <a:schemeClr val="tx1"/>
                    </a:solidFill>
                  </a:rPr>
                  <a:t>Behaviors</a:t>
                </a:r>
              </a:p>
            </p:txBody>
          </p:sp>
          <p:sp>
            <p:nvSpPr>
              <p:cNvPr id="17" name="Rectangle 16"/>
              <p:cNvSpPr/>
              <p:nvPr/>
            </p:nvSpPr>
            <p:spPr>
              <a:xfrm>
                <a:off x="4929171" y="5872163"/>
                <a:ext cx="2357436" cy="371483"/>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400" dirty="0">
                    <a:ln w="0"/>
                    <a:solidFill>
                      <a:schemeClr val="tx1"/>
                    </a:solidFill>
                  </a:rPr>
                  <a:t>displayDetails ()</a:t>
                </a:r>
              </a:p>
            </p:txBody>
          </p:sp>
        </p:grpSp>
        <p:sp>
          <p:nvSpPr>
            <p:cNvPr id="31" name="Rectangle 30"/>
            <p:cNvSpPr/>
            <p:nvPr/>
          </p:nvSpPr>
          <p:spPr>
            <a:xfrm>
              <a:off x="2138360" y="4800600"/>
              <a:ext cx="1957388" cy="3524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n w="0"/>
                  <a:solidFill>
                    <a:schemeClr val="tx1"/>
                  </a:solidFill>
                </a:rPr>
                <a:t>Student 1</a:t>
              </a:r>
            </a:p>
          </p:txBody>
        </p:sp>
        <p:sp>
          <p:nvSpPr>
            <p:cNvPr id="32" name="Rectangle 31"/>
            <p:cNvSpPr/>
            <p:nvPr/>
          </p:nvSpPr>
          <p:spPr>
            <a:xfrm>
              <a:off x="2162175" y="5824538"/>
              <a:ext cx="1957388" cy="3524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ln w="0"/>
                  <a:solidFill>
                    <a:schemeClr val="tx1"/>
                  </a:solidFill>
                </a:rPr>
                <a:t>Student 2</a:t>
              </a:r>
            </a:p>
          </p:txBody>
        </p:sp>
        <p:cxnSp>
          <p:nvCxnSpPr>
            <p:cNvPr id="29" name="Straight Arrow Connector 28"/>
            <p:cNvCxnSpPr/>
            <p:nvPr/>
          </p:nvCxnSpPr>
          <p:spPr>
            <a:xfrm>
              <a:off x="4129088" y="4986338"/>
              <a:ext cx="47148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p:cNvCxnSpPr/>
            <p:nvPr/>
          </p:nvCxnSpPr>
          <p:spPr>
            <a:xfrm>
              <a:off x="4095750" y="5995988"/>
              <a:ext cx="47148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pic>
        <p:nvPicPr>
          <p:cNvPr id="5" name="Picture 4"/>
          <p:cNvPicPr>
            <a:picLocks noChangeAspect="1"/>
          </p:cNvPicPr>
          <p:nvPr/>
        </p:nvPicPr>
        <p:blipFill rotWithShape="1">
          <a:blip r:embed="rId2"/>
          <a:srcRect l="16246" t="19164" r="18611" b="11594"/>
          <a:stretch/>
        </p:blipFill>
        <p:spPr>
          <a:xfrm>
            <a:off x="7765576" y="2333767"/>
            <a:ext cx="4426424" cy="3029803"/>
          </a:xfrm>
          <a:prstGeom prst="rect">
            <a:avLst/>
          </a:prstGeom>
        </p:spPr>
      </p:pic>
    </p:spTree>
    <p:extLst>
      <p:ext uri="{BB962C8B-B14F-4D97-AF65-F5344CB8AC3E}">
        <p14:creationId xmlns:p14="http://schemas.microsoft.com/office/powerpoint/2010/main" val="418613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3081" y="1042981"/>
            <a:ext cx="9615493" cy="1128719"/>
          </a:xfrm>
        </p:spPr>
        <p:txBody>
          <a:bodyPr>
            <a:normAutofit/>
          </a:bodyPr>
          <a:lstStyle/>
          <a:p>
            <a:r>
              <a:rPr lang="en-US" sz="1600" b="1" dirty="0"/>
              <a:t>Inheritance</a:t>
            </a:r>
          </a:p>
          <a:p>
            <a:pPr marL="0" indent="0">
              <a:buNone/>
            </a:pPr>
            <a:r>
              <a:rPr lang="en-US" sz="1600" dirty="0"/>
              <a:t>When one object acquires all the properties and behaviors of parent object i.e. known as inheritance. It provides code reusability.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sz="1600" b="1" dirty="0"/>
          </a:p>
          <a:p>
            <a:endParaRPr lang="en-US" sz="1600" b="1" dirty="0"/>
          </a:p>
        </p:txBody>
      </p:sp>
      <p:sp>
        <p:nvSpPr>
          <p:cNvPr id="4" name="Title 1"/>
          <p:cNvSpPr>
            <a:spLocks noGrp="1"/>
          </p:cNvSpPr>
          <p:nvPr>
            <p:ph type="title"/>
          </p:nvPr>
        </p:nvSpPr>
        <p:spPr>
          <a:xfrm>
            <a:off x="1837725" y="622977"/>
            <a:ext cx="8911687" cy="405723"/>
          </a:xfrm>
        </p:spPr>
        <p:txBody>
          <a:bodyPr>
            <a:normAutofit/>
          </a:bodyPr>
          <a:lstStyle/>
          <a:p>
            <a:r>
              <a:rPr lang="en-US" sz="1800" b="1" dirty="0"/>
              <a:t>Object Oriented Programming (OOP) Features: </a:t>
            </a:r>
            <a:endParaRPr lang="en-US" sz="1800" dirty="0"/>
          </a:p>
        </p:txBody>
      </p:sp>
      <p:pic>
        <p:nvPicPr>
          <p:cNvPr id="2" name="Picture 1"/>
          <p:cNvPicPr>
            <a:picLocks noChangeAspect="1"/>
          </p:cNvPicPr>
          <p:nvPr/>
        </p:nvPicPr>
        <p:blipFill>
          <a:blip r:embed="rId2"/>
          <a:stretch>
            <a:fillRect/>
          </a:stretch>
        </p:blipFill>
        <p:spPr>
          <a:xfrm>
            <a:off x="1157428" y="2520356"/>
            <a:ext cx="5848352" cy="3300414"/>
          </a:xfrm>
          <a:prstGeom prst="rect">
            <a:avLst/>
          </a:prstGeom>
        </p:spPr>
      </p:pic>
      <p:pic>
        <p:nvPicPr>
          <p:cNvPr id="5" name="Picture 4"/>
          <p:cNvPicPr>
            <a:picLocks noChangeAspect="1"/>
          </p:cNvPicPr>
          <p:nvPr/>
        </p:nvPicPr>
        <p:blipFill rotWithShape="1">
          <a:blip r:embed="rId3"/>
          <a:srcRect l="14665" t="20085" r="23208" b="7566"/>
          <a:stretch/>
        </p:blipFill>
        <p:spPr>
          <a:xfrm>
            <a:off x="7383438" y="2729552"/>
            <a:ext cx="4572866" cy="2994010"/>
          </a:xfrm>
          <a:prstGeom prst="rect">
            <a:avLst/>
          </a:prstGeom>
        </p:spPr>
      </p:pic>
    </p:spTree>
    <p:extLst>
      <p:ext uri="{BB962C8B-B14F-4D97-AF65-F5344CB8AC3E}">
        <p14:creationId xmlns:p14="http://schemas.microsoft.com/office/powerpoint/2010/main" val="110342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4519" y="1257299"/>
            <a:ext cx="9615494" cy="1228725"/>
          </a:xfrm>
        </p:spPr>
        <p:txBody>
          <a:bodyPr>
            <a:noAutofit/>
          </a:bodyPr>
          <a:lstStyle/>
          <a:p>
            <a:r>
              <a:rPr lang="en-US" sz="1600" b="1" dirty="0"/>
              <a:t>Polymorphism</a:t>
            </a:r>
          </a:p>
          <a:p>
            <a:pPr marL="0" indent="0">
              <a:buNone/>
            </a:pPr>
            <a:r>
              <a:rPr lang="en-US" sz="1600" dirty="0"/>
              <a:t>Polymorphism is the ability of an object to </a:t>
            </a:r>
            <a:r>
              <a:rPr lang="en-US" sz="1600" b="1" dirty="0"/>
              <a:t>one task is performed by different ways</a:t>
            </a:r>
            <a:r>
              <a:rPr lang="en-US" sz="1600" dirty="0"/>
              <a:t>. For example: to draw something e.g. shape or rectangle etc.</a:t>
            </a:r>
          </a:p>
          <a:p>
            <a:pPr marL="0" indent="0">
              <a:buNone/>
            </a:pPr>
            <a:r>
              <a:rPr lang="en-US" sz="1600" dirty="0"/>
              <a:t>In java, we use method overloading and method overriding to achieve polymorphism.</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sp>
        <p:nvSpPr>
          <p:cNvPr id="4" name="Title 1"/>
          <p:cNvSpPr>
            <a:spLocks noGrp="1"/>
          </p:cNvSpPr>
          <p:nvPr>
            <p:ph type="title"/>
          </p:nvPr>
        </p:nvSpPr>
        <p:spPr>
          <a:xfrm>
            <a:off x="1837725" y="622977"/>
            <a:ext cx="8911687" cy="405723"/>
          </a:xfrm>
        </p:spPr>
        <p:txBody>
          <a:bodyPr>
            <a:normAutofit/>
          </a:bodyPr>
          <a:lstStyle/>
          <a:p>
            <a:r>
              <a:rPr lang="en-US" sz="1800" b="1" dirty="0"/>
              <a:t>Object Oriented Programming (OOP) Features: </a:t>
            </a:r>
            <a:endParaRPr lang="en-US" sz="1800" dirty="0"/>
          </a:p>
        </p:txBody>
      </p:sp>
      <p:pic>
        <p:nvPicPr>
          <p:cNvPr id="5" name="Picture 4"/>
          <p:cNvPicPr>
            <a:picLocks noChangeAspect="1"/>
          </p:cNvPicPr>
          <p:nvPr/>
        </p:nvPicPr>
        <p:blipFill>
          <a:blip r:embed="rId2"/>
          <a:stretch>
            <a:fillRect/>
          </a:stretch>
        </p:blipFill>
        <p:spPr>
          <a:xfrm>
            <a:off x="6868178" y="3095345"/>
            <a:ext cx="5150962" cy="2969279"/>
          </a:xfrm>
          <a:prstGeom prst="rect">
            <a:avLst/>
          </a:prstGeom>
        </p:spPr>
      </p:pic>
      <p:pic>
        <p:nvPicPr>
          <p:cNvPr id="8" name="Picture 7" descr="Untitled.png"/>
          <p:cNvPicPr>
            <a:picLocks noChangeAspect="1"/>
          </p:cNvPicPr>
          <p:nvPr/>
        </p:nvPicPr>
        <p:blipFill>
          <a:blip r:embed="rId3"/>
          <a:stretch>
            <a:fillRect/>
          </a:stretch>
        </p:blipFill>
        <p:spPr>
          <a:xfrm>
            <a:off x="1979748" y="3102708"/>
            <a:ext cx="4763165" cy="2857899"/>
          </a:xfrm>
          <a:prstGeom prst="rect">
            <a:avLst/>
          </a:prstGeom>
        </p:spPr>
      </p:pic>
    </p:spTree>
    <p:extLst>
      <p:ext uri="{BB962C8B-B14F-4D97-AF65-F5344CB8AC3E}">
        <p14:creationId xmlns:p14="http://schemas.microsoft.com/office/powerpoint/2010/main" val="56004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4519" y="1257299"/>
            <a:ext cx="9615494" cy="1311089"/>
          </a:xfrm>
        </p:spPr>
        <p:txBody>
          <a:bodyPr>
            <a:noAutofit/>
          </a:bodyPr>
          <a:lstStyle/>
          <a:p>
            <a:r>
              <a:rPr lang="en-US" sz="1600" b="1" dirty="0"/>
              <a:t>Abstraction</a:t>
            </a:r>
          </a:p>
          <a:p>
            <a:pPr marL="0" indent="0">
              <a:buNone/>
            </a:pPr>
            <a:r>
              <a:rPr lang="en-US" sz="1600" b="1" dirty="0"/>
              <a:t>Hiding internal details and showing functionality</a:t>
            </a:r>
            <a:r>
              <a:rPr lang="en-US" sz="1600" dirty="0"/>
              <a:t> is known as abstraction. For example: phone call, we don't know the internal processing.</a:t>
            </a:r>
          </a:p>
          <a:p>
            <a:pPr marL="0" indent="0">
              <a:buNone/>
            </a:pPr>
            <a:r>
              <a:rPr lang="en-US" sz="1600" dirty="0"/>
              <a:t>In java, we use abstract class and interface to achieve abstraction.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sz="1600" b="1" dirty="0"/>
          </a:p>
          <a:p>
            <a:endParaRPr lang="en-US" sz="1600" b="1" dirty="0"/>
          </a:p>
        </p:txBody>
      </p:sp>
      <p:sp>
        <p:nvSpPr>
          <p:cNvPr id="4" name="Title 1"/>
          <p:cNvSpPr>
            <a:spLocks noGrp="1"/>
          </p:cNvSpPr>
          <p:nvPr>
            <p:ph type="title"/>
          </p:nvPr>
        </p:nvSpPr>
        <p:spPr>
          <a:xfrm>
            <a:off x="1837725" y="622977"/>
            <a:ext cx="8911687" cy="405723"/>
          </a:xfrm>
        </p:spPr>
        <p:txBody>
          <a:bodyPr>
            <a:normAutofit/>
          </a:bodyPr>
          <a:lstStyle/>
          <a:p>
            <a:r>
              <a:rPr lang="en-US" sz="1800" b="1" dirty="0"/>
              <a:t>Object Oriented Programming (OOP) Features: </a:t>
            </a:r>
            <a:endParaRPr lang="en-US" sz="1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802" y="2809875"/>
            <a:ext cx="5781675" cy="2152650"/>
          </a:xfrm>
          <a:prstGeom prst="rect">
            <a:avLst/>
          </a:prstGeom>
        </p:spPr>
      </p:pic>
    </p:spTree>
    <p:extLst>
      <p:ext uri="{BB962C8B-B14F-4D97-AF65-F5344CB8AC3E}">
        <p14:creationId xmlns:p14="http://schemas.microsoft.com/office/powerpoint/2010/main" val="3976294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4519" y="1257299"/>
            <a:ext cx="9615494" cy="1311089"/>
          </a:xfrm>
        </p:spPr>
        <p:txBody>
          <a:bodyPr>
            <a:noAutofit/>
          </a:bodyPr>
          <a:lstStyle/>
          <a:p>
            <a:r>
              <a:rPr lang="en-US" sz="1600" b="1" dirty="0"/>
              <a:t>Abstraction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sz="1600" b="1" dirty="0"/>
          </a:p>
          <a:p>
            <a:endParaRPr lang="en-US" sz="1600" b="1" dirty="0"/>
          </a:p>
        </p:txBody>
      </p:sp>
      <p:sp>
        <p:nvSpPr>
          <p:cNvPr id="4" name="Title 1"/>
          <p:cNvSpPr>
            <a:spLocks noGrp="1"/>
          </p:cNvSpPr>
          <p:nvPr>
            <p:ph type="title"/>
          </p:nvPr>
        </p:nvSpPr>
        <p:spPr>
          <a:xfrm>
            <a:off x="1837725" y="622977"/>
            <a:ext cx="8911687" cy="405723"/>
          </a:xfrm>
        </p:spPr>
        <p:txBody>
          <a:bodyPr>
            <a:normAutofit/>
          </a:bodyPr>
          <a:lstStyle/>
          <a:p>
            <a:r>
              <a:rPr lang="en-US" sz="1800" b="1" dirty="0"/>
              <a:t>Object Oriented Programming (OOP) Features: </a:t>
            </a:r>
            <a:endParaRPr lang="en-US" sz="1800" dirty="0"/>
          </a:p>
        </p:txBody>
      </p:sp>
      <p:pic>
        <p:nvPicPr>
          <p:cNvPr id="2" name="Picture 1"/>
          <p:cNvPicPr>
            <a:picLocks noChangeAspect="1"/>
          </p:cNvPicPr>
          <p:nvPr/>
        </p:nvPicPr>
        <p:blipFill rotWithShape="1">
          <a:blip r:embed="rId2"/>
          <a:srcRect l="15337" t="19289" r="16939" b="2663"/>
          <a:stretch/>
        </p:blipFill>
        <p:spPr>
          <a:xfrm>
            <a:off x="3166279" y="1992572"/>
            <a:ext cx="6414449" cy="3572511"/>
          </a:xfrm>
          <a:prstGeom prst="rect">
            <a:avLst/>
          </a:prstGeom>
        </p:spPr>
      </p:pic>
    </p:spTree>
    <p:extLst>
      <p:ext uri="{BB962C8B-B14F-4D97-AF65-F5344CB8AC3E}">
        <p14:creationId xmlns:p14="http://schemas.microsoft.com/office/powerpoint/2010/main" val="388543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4519" y="1257299"/>
            <a:ext cx="9615494" cy="2099855"/>
          </a:xfrm>
        </p:spPr>
        <p:txBody>
          <a:bodyPr>
            <a:normAutofit/>
          </a:bodyPr>
          <a:lstStyle/>
          <a:p>
            <a:r>
              <a:rPr lang="en-US" sz="1600" b="1" dirty="0"/>
              <a:t>Encapsulation</a:t>
            </a:r>
          </a:p>
          <a:p>
            <a:pPr marL="0" indent="0">
              <a:buNone/>
            </a:pPr>
            <a:r>
              <a:rPr lang="en-US" sz="1600" b="1" dirty="0"/>
              <a:t>Binding (or wrapping) code and data together into a single unit is known as encapsulation</a:t>
            </a:r>
            <a:r>
              <a:rPr lang="en-US" sz="1600" dirty="0"/>
              <a:t>. For example: capsule, it is wrapped with different medicines.</a:t>
            </a:r>
          </a:p>
          <a:p>
            <a:pPr marL="0" indent="0">
              <a:buNone/>
            </a:pPr>
            <a:endParaRPr lang="en-US" sz="1600" dirty="0"/>
          </a:p>
          <a:p>
            <a:pPr marL="0" indent="0">
              <a:buNone/>
            </a:pPr>
            <a:r>
              <a:rPr lang="en-US" sz="1600" dirty="0"/>
              <a:t>It provides you the </a:t>
            </a:r>
            <a:r>
              <a:rPr lang="en-US" sz="1600" b="1" dirty="0"/>
              <a:t>control over the data  </a:t>
            </a:r>
            <a:r>
              <a:rPr lang="en-US" sz="1600" dirty="0"/>
              <a:t>by declaring the variables of a class as private.</a:t>
            </a:r>
          </a:p>
          <a:p>
            <a:pPr>
              <a:buNone/>
            </a:pPr>
            <a:r>
              <a:rPr lang="en-US" sz="1600" dirty="0"/>
              <a:t>Provide public setter and getter methods to modify and view the variables values.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sz="1600" b="1" dirty="0"/>
          </a:p>
          <a:p>
            <a:endParaRPr lang="en-US" sz="1600" b="1" dirty="0"/>
          </a:p>
        </p:txBody>
      </p:sp>
      <p:sp>
        <p:nvSpPr>
          <p:cNvPr id="4" name="Title 1"/>
          <p:cNvSpPr>
            <a:spLocks noGrp="1"/>
          </p:cNvSpPr>
          <p:nvPr>
            <p:ph type="title"/>
          </p:nvPr>
        </p:nvSpPr>
        <p:spPr>
          <a:xfrm>
            <a:off x="1837725" y="622977"/>
            <a:ext cx="8911687" cy="405723"/>
          </a:xfrm>
        </p:spPr>
        <p:txBody>
          <a:bodyPr>
            <a:normAutofit/>
          </a:bodyPr>
          <a:lstStyle/>
          <a:p>
            <a:r>
              <a:rPr lang="en-US" sz="1800" b="1" dirty="0"/>
              <a:t>Object Oriented Programming (OOP) Features: </a:t>
            </a:r>
            <a:endParaRPr lang="en-US" sz="1800" dirty="0"/>
          </a:p>
        </p:txBody>
      </p:sp>
      <p:pic>
        <p:nvPicPr>
          <p:cNvPr id="2" name="Picture 1"/>
          <p:cNvPicPr>
            <a:picLocks noChangeAspect="1"/>
          </p:cNvPicPr>
          <p:nvPr/>
        </p:nvPicPr>
        <p:blipFill>
          <a:blip r:embed="rId2"/>
          <a:stretch>
            <a:fillRect/>
          </a:stretch>
        </p:blipFill>
        <p:spPr>
          <a:xfrm>
            <a:off x="8796085" y="3704454"/>
            <a:ext cx="2853082" cy="2290586"/>
          </a:xfrm>
          <a:prstGeom prst="rect">
            <a:avLst/>
          </a:prstGeom>
        </p:spPr>
      </p:pic>
      <p:pic>
        <p:nvPicPr>
          <p:cNvPr id="1028" name="Picture 4" descr="The Television interfac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1" y="3743556"/>
            <a:ext cx="6871606" cy="267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3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447" t="19089" r="14478" b="18192"/>
          <a:stretch/>
        </p:blipFill>
        <p:spPr>
          <a:xfrm>
            <a:off x="2333767" y="1473957"/>
            <a:ext cx="5199797" cy="3398293"/>
          </a:xfrm>
          <a:prstGeom prst="rect">
            <a:avLst/>
          </a:prstGeom>
        </p:spPr>
      </p:pic>
      <p:sp>
        <p:nvSpPr>
          <p:cNvPr id="5" name="Content Placeholder 2"/>
          <p:cNvSpPr>
            <a:spLocks noGrp="1"/>
          </p:cNvSpPr>
          <p:nvPr>
            <p:ph idx="1"/>
          </p:nvPr>
        </p:nvSpPr>
        <p:spPr>
          <a:xfrm>
            <a:off x="1928167" y="1066231"/>
            <a:ext cx="9615494" cy="2099855"/>
          </a:xfrm>
        </p:spPr>
        <p:txBody>
          <a:bodyPr>
            <a:normAutofit/>
          </a:bodyPr>
          <a:lstStyle/>
          <a:p>
            <a:r>
              <a:rPr lang="en-US" sz="1600" b="1" dirty="0"/>
              <a:t>Encapsulation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sz="1600" b="1" dirty="0"/>
          </a:p>
          <a:p>
            <a:endParaRPr lang="en-US" sz="1600" b="1" dirty="0"/>
          </a:p>
        </p:txBody>
      </p:sp>
      <p:sp>
        <p:nvSpPr>
          <p:cNvPr id="6" name="Title 1"/>
          <p:cNvSpPr>
            <a:spLocks noGrp="1"/>
          </p:cNvSpPr>
          <p:nvPr>
            <p:ph type="title"/>
          </p:nvPr>
        </p:nvSpPr>
        <p:spPr>
          <a:xfrm>
            <a:off x="1837725" y="622977"/>
            <a:ext cx="8911687" cy="405723"/>
          </a:xfrm>
        </p:spPr>
        <p:txBody>
          <a:bodyPr>
            <a:normAutofit/>
          </a:bodyPr>
          <a:lstStyle/>
          <a:p>
            <a:r>
              <a:rPr lang="en-US" sz="1800" b="1" dirty="0"/>
              <a:t>Object Oriented Programming (OOP) Features: </a:t>
            </a:r>
            <a:endParaRPr lang="en-US" sz="1800" dirty="0"/>
          </a:p>
        </p:txBody>
      </p:sp>
      <p:pic>
        <p:nvPicPr>
          <p:cNvPr id="7" name="Picture 6"/>
          <p:cNvPicPr>
            <a:picLocks noChangeAspect="1"/>
          </p:cNvPicPr>
          <p:nvPr/>
        </p:nvPicPr>
        <p:blipFill rotWithShape="1">
          <a:blip r:embed="rId3"/>
          <a:srcRect l="15673" t="33027" r="17276" b="25958"/>
          <a:stretch/>
        </p:blipFill>
        <p:spPr>
          <a:xfrm>
            <a:off x="7629099" y="1569492"/>
            <a:ext cx="3928769" cy="1828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580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153" y="551540"/>
            <a:ext cx="8911687" cy="682176"/>
          </a:xfrm>
        </p:spPr>
        <p:txBody>
          <a:bodyPr>
            <a:normAutofit/>
          </a:bodyPr>
          <a:lstStyle/>
          <a:p>
            <a:r>
              <a:rPr lang="en-US" sz="1800" b="1"/>
              <a:t>Difference Between Procedure Oriented Programming (POP) &amp; Object Oriented Programming (OOP)</a:t>
            </a:r>
            <a:endParaRPr lang="en-US"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1892387"/>
              </p:ext>
            </p:extLst>
          </p:nvPr>
        </p:nvGraphicFramePr>
        <p:xfrm>
          <a:off x="1888431" y="1254401"/>
          <a:ext cx="9644808" cy="5104513"/>
        </p:xfrm>
        <a:graphic>
          <a:graphicData uri="http://schemas.openxmlformats.org/drawingml/2006/table">
            <a:tbl>
              <a:tblPr firstRow="1" bandRow="1">
                <a:tableStyleId>{EB9631B5-78F2-41C9-869B-9F39066F8104}</a:tableStyleId>
              </a:tblPr>
              <a:tblGrid>
                <a:gridCol w="4550451">
                  <a:extLst>
                    <a:ext uri="{9D8B030D-6E8A-4147-A177-3AD203B41FA5}">
                      <a16:colId xmlns:a16="http://schemas.microsoft.com/office/drawing/2014/main" val="20000"/>
                    </a:ext>
                  </a:extLst>
                </a:gridCol>
                <a:gridCol w="5094357">
                  <a:extLst>
                    <a:ext uri="{9D8B030D-6E8A-4147-A177-3AD203B41FA5}">
                      <a16:colId xmlns:a16="http://schemas.microsoft.com/office/drawing/2014/main" val="20001"/>
                    </a:ext>
                  </a:extLst>
                </a:gridCol>
              </a:tblGrid>
              <a:tr h="63293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effectLst/>
                        </a:rPr>
                        <a:t>Procedure Oriented Programming</a:t>
                      </a:r>
                      <a:endParaRPr lang="en-US" dirty="0"/>
                    </a:p>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0">
                          <a:schemeClr val="bg1">
                            <a:lumMod val="65000"/>
                          </a:schemeClr>
                        </a:gs>
                        <a:gs pos="100000">
                          <a:schemeClr val="tx1">
                            <a:lumMod val="50000"/>
                            <a:lumOff val="50000"/>
                          </a:schemeClr>
                        </a:gs>
                      </a:gsLst>
                      <a:path path="circle">
                        <a:fillToRect l="50000" t="50000" r="100000" b="100000"/>
                      </a:path>
                    </a:gradFill>
                  </a:tcPr>
                </a:tc>
                <a:tc>
                  <a:txBody>
                    <a:bodyPr/>
                    <a:lstStyle/>
                    <a:p>
                      <a:r>
                        <a:rPr lang="en-US" sz="1800" kern="1200" dirty="0">
                          <a:effectLst/>
                        </a:rPr>
                        <a:t>Object Oriented Programming</a:t>
                      </a:r>
                      <a:endParaRPr lang="en-US"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0">
                          <a:schemeClr val="bg1">
                            <a:lumMod val="65000"/>
                          </a:schemeClr>
                        </a:gs>
                        <a:gs pos="100000">
                          <a:schemeClr val="tx1">
                            <a:lumMod val="50000"/>
                            <a:lumOff val="50000"/>
                          </a:schemeClr>
                        </a:gs>
                      </a:gsLst>
                      <a:path path="circle">
                        <a:fillToRect l="50000" t="50000" r="100000" b="100000"/>
                      </a:path>
                    </a:gradFill>
                  </a:tcPr>
                </a:tc>
                <a:extLst>
                  <a:ext uri="{0D108BD9-81ED-4DB2-BD59-A6C34878D82A}">
                    <a16:rowId xmlns:a16="http://schemas.microsoft.com/office/drawing/2014/main" val="10000"/>
                  </a:ext>
                </a:extLst>
              </a:tr>
              <a:tr h="599025">
                <a:tc>
                  <a:txBody>
                    <a:bodyPr/>
                    <a:lstStyle/>
                    <a:p>
                      <a:pPr algn="l" fontAlgn="t"/>
                      <a:r>
                        <a:rPr lang="en-US" sz="1600">
                          <a:effectLst/>
                        </a:rPr>
                        <a:t>In POP, program is divided into small parts called functions.</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In OOP, program is divided into parts called objects.</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70282">
                <a:tc>
                  <a:txBody>
                    <a:bodyPr/>
                    <a:lstStyle/>
                    <a:p>
                      <a:pPr algn="l" fontAlgn="t"/>
                      <a:r>
                        <a:rPr lang="en-US" sz="1600" dirty="0">
                          <a:effectLst/>
                        </a:rPr>
                        <a:t>In POP, Importance is not given to data but to functions as well as sequence of actions to be done.</a:t>
                      </a:r>
                      <a:endParaRPr lang="en-US" sz="1600" b="0" dirty="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In OOP, Importance is given to the data rather than procedures or functions because it works as a real world.</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7769">
                <a:tc>
                  <a:txBody>
                    <a:bodyPr/>
                    <a:lstStyle/>
                    <a:p>
                      <a:pPr algn="l" fontAlgn="t"/>
                      <a:r>
                        <a:rPr lang="en-US" sz="1600" dirty="0">
                          <a:effectLst/>
                        </a:rPr>
                        <a:t>POP follows Top Down approach.</a:t>
                      </a:r>
                      <a:endParaRPr lang="en-US" sz="1600" b="0" dirty="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OOP follows Bottom Up approach.</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9025">
                <a:tc>
                  <a:txBody>
                    <a:bodyPr/>
                    <a:lstStyle/>
                    <a:p>
                      <a:pPr algn="l" fontAlgn="t"/>
                      <a:r>
                        <a:rPr lang="en-US" sz="1600">
                          <a:effectLst/>
                        </a:rPr>
                        <a:t>POP does not have any access specifier.</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OOP has access </a:t>
                      </a:r>
                      <a:r>
                        <a:rPr lang="en-US" sz="1600" dirty="0" err="1">
                          <a:effectLst/>
                        </a:rPr>
                        <a:t>specifiers</a:t>
                      </a:r>
                      <a:r>
                        <a:rPr lang="en-US" sz="1600" dirty="0">
                          <a:effectLst/>
                        </a:rPr>
                        <a:t> named Public, Private, Protected, etc.</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99025">
                <a:tc>
                  <a:txBody>
                    <a:bodyPr/>
                    <a:lstStyle/>
                    <a:p>
                      <a:pPr algn="l" fontAlgn="t"/>
                      <a:r>
                        <a:rPr lang="en-US" sz="1600" dirty="0">
                          <a:effectLst/>
                        </a:rPr>
                        <a:t>POP does not have any proper way for hiding data so it is less secure.</a:t>
                      </a:r>
                      <a:endParaRPr lang="en-US" sz="1600" b="0" dirty="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OOP provides Data Hiding so provides more security.</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870282">
                <a:tc>
                  <a:txBody>
                    <a:bodyPr/>
                    <a:lstStyle/>
                    <a:p>
                      <a:pPr algn="l" fontAlgn="t"/>
                      <a:r>
                        <a:rPr lang="en-US" sz="1600" dirty="0">
                          <a:effectLst/>
                        </a:rPr>
                        <a:t>In POP, Overloading is not possible.</a:t>
                      </a:r>
                      <a:endParaRPr lang="en-US" sz="1600" b="0" dirty="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In OOP, overloading is possible in the form of Function Overloading and Operator Overloading.</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99025">
                <a:tc>
                  <a:txBody>
                    <a:bodyPr/>
                    <a:lstStyle/>
                    <a:p>
                      <a:pPr algn="l" fontAlgn="t"/>
                      <a:r>
                        <a:rPr lang="en-US" sz="1600" dirty="0">
                          <a:effectLst/>
                        </a:rPr>
                        <a:t>Example of POP are : C, VB, FORTRAN, Pascal.</a:t>
                      </a:r>
                      <a:endParaRPr lang="en-US" sz="1600" b="0" dirty="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600" dirty="0">
                          <a:effectLst/>
                        </a:rPr>
                        <a:t>Example of OOP are : C++, JAVA, VB.NET, </a:t>
                      </a:r>
                      <a:endParaRPr lang="en-US" sz="1600" b="0" dirty="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5604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a:t>
            </a:r>
            <a:br>
              <a:rPr lang="en-US" dirty="0"/>
            </a:br>
            <a:endParaRPr lang="en-US" dirty="0"/>
          </a:p>
        </p:txBody>
      </p:sp>
      <p:sp>
        <p:nvSpPr>
          <p:cNvPr id="3" name="Content Placeholder 2"/>
          <p:cNvSpPr>
            <a:spLocks noGrp="1"/>
          </p:cNvSpPr>
          <p:nvPr>
            <p:ph idx="1"/>
          </p:nvPr>
        </p:nvSpPr>
        <p:spPr>
          <a:xfrm>
            <a:off x="2070597" y="1451212"/>
            <a:ext cx="8915400" cy="2247331"/>
          </a:xfrm>
        </p:spPr>
        <p:txBody>
          <a:bodyPr/>
          <a:lstStyle/>
          <a:p>
            <a:r>
              <a:rPr lang="en-US" dirty="0"/>
              <a:t>Java is a </a:t>
            </a:r>
            <a:r>
              <a:rPr lang="en-US" b="1" dirty="0"/>
              <a:t>programming language </a:t>
            </a:r>
            <a:r>
              <a:rPr lang="en-US" dirty="0"/>
              <a:t>and</a:t>
            </a:r>
            <a:r>
              <a:rPr lang="en-US" b="1" dirty="0"/>
              <a:t> </a:t>
            </a:r>
            <a:r>
              <a:rPr lang="en-US" dirty="0"/>
              <a:t>a</a:t>
            </a:r>
            <a:r>
              <a:rPr lang="en-US" b="1" dirty="0"/>
              <a:t> platform</a:t>
            </a:r>
            <a:r>
              <a:rPr lang="en-US" dirty="0"/>
              <a:t>. Java is a </a:t>
            </a:r>
            <a:r>
              <a:rPr lang="en-US" b="1" dirty="0"/>
              <a:t>high level, robust, object-oriented and secure programming language.</a:t>
            </a:r>
          </a:p>
        </p:txBody>
      </p:sp>
      <p:sp>
        <p:nvSpPr>
          <p:cNvPr id="4" name="Rectangle 3"/>
          <p:cNvSpPr/>
          <p:nvPr/>
        </p:nvSpPr>
        <p:spPr>
          <a:xfrm>
            <a:off x="2351965" y="5435559"/>
            <a:ext cx="8334232" cy="830997"/>
          </a:xfrm>
          <a:prstGeom prst="rect">
            <a:avLst/>
          </a:prstGeom>
        </p:spPr>
        <p:txBody>
          <a:bodyPr wrap="square">
            <a:spAutoFit/>
          </a:bodyPr>
          <a:lstStyle/>
          <a:p>
            <a:r>
              <a:rPr lang="en-US" sz="1600" b="1" dirty="0"/>
              <a:t>Platform</a:t>
            </a:r>
            <a:r>
              <a:rPr lang="en-US" sz="1600" dirty="0"/>
              <a:t>: Any hardware or software environment in which a program runs, is known as a platform. Since Java has a runtime environment (JRE) and API, it is called a platform.</a:t>
            </a:r>
          </a:p>
        </p:txBody>
      </p:sp>
      <p:sp>
        <p:nvSpPr>
          <p:cNvPr id="5" name="Rectangle 4"/>
          <p:cNvSpPr/>
          <p:nvPr/>
        </p:nvSpPr>
        <p:spPr>
          <a:xfrm>
            <a:off x="2702258" y="2191810"/>
            <a:ext cx="7642746" cy="3103414"/>
          </a:xfrm>
          <a:prstGeom prst="rect">
            <a:avLst/>
          </a:prstGeom>
        </p:spPr>
        <p:txBody>
          <a:bodyPr wrap="square">
            <a:spAutoFit/>
          </a:bodyPr>
          <a:lstStyle/>
          <a:p>
            <a:pPr marL="342900" lvl="0" indent="-342900" defTabSz="457200">
              <a:spcBef>
                <a:spcPts val="1000"/>
              </a:spcBef>
              <a:buClr>
                <a:schemeClr val="accent1"/>
              </a:buClr>
              <a:buFont typeface="Century Gothic" pitchFamily="34" charset="0"/>
              <a:buChar char="―"/>
            </a:pPr>
            <a:r>
              <a:rPr lang="en-US" sz="1400" dirty="0">
                <a:solidFill>
                  <a:schemeClr val="tx1">
                    <a:lumMod val="75000"/>
                    <a:lumOff val="25000"/>
                  </a:schemeClr>
                </a:solidFill>
              </a:rPr>
              <a:t>Java - The new programming language developed by </a:t>
            </a:r>
            <a:r>
              <a:rPr lang="en-US" sz="1400" b="1" dirty="0">
                <a:solidFill>
                  <a:schemeClr val="tx1">
                    <a:lumMod val="75000"/>
                    <a:lumOff val="25000"/>
                  </a:schemeClr>
                </a:solidFill>
              </a:rPr>
              <a:t>Sun Microsystems </a:t>
            </a:r>
            <a:r>
              <a:rPr lang="en-US" sz="1400" dirty="0"/>
              <a:t>(which is now the subsidiary of Oracle) in the year 1995. James Gosling is known as the father of Java. Before Java, its name was Oak. </a:t>
            </a:r>
            <a:endParaRPr lang="en-US" sz="1400" dirty="0">
              <a:solidFill>
                <a:schemeClr val="tx1">
                  <a:lumMod val="75000"/>
                  <a:lumOff val="25000"/>
                </a:schemeClr>
              </a:solidFill>
            </a:endParaRPr>
          </a:p>
          <a:p>
            <a:pPr marL="342900" lvl="0" indent="-342900" defTabSz="457200">
              <a:spcBef>
                <a:spcPts val="1000"/>
              </a:spcBef>
              <a:buClr>
                <a:schemeClr val="accent1"/>
              </a:buClr>
              <a:buFont typeface="Century Gothic" pitchFamily="34" charset="0"/>
              <a:buChar char="―"/>
            </a:pPr>
            <a:r>
              <a:rPr lang="en-US" sz="1400" dirty="0">
                <a:solidFill>
                  <a:schemeClr val="tx1">
                    <a:lumMod val="75000"/>
                    <a:lumOff val="25000"/>
                  </a:schemeClr>
                </a:solidFill>
              </a:rPr>
              <a:t>Originally called </a:t>
            </a:r>
            <a:r>
              <a:rPr lang="en-US" sz="1400" b="1" dirty="0">
                <a:solidFill>
                  <a:schemeClr val="tx1">
                    <a:lumMod val="75000"/>
                    <a:lumOff val="25000"/>
                  </a:schemeClr>
                </a:solidFill>
              </a:rPr>
              <a:t>Oak</a:t>
            </a:r>
            <a:r>
              <a:rPr lang="en-US" sz="1400" dirty="0">
                <a:solidFill>
                  <a:schemeClr val="tx1">
                    <a:lumMod val="75000"/>
                    <a:lumOff val="25000"/>
                  </a:schemeClr>
                </a:solidFill>
              </a:rPr>
              <a:t> by </a:t>
            </a:r>
            <a:r>
              <a:rPr lang="en-US" sz="1400" b="1" dirty="0">
                <a:solidFill>
                  <a:schemeClr val="tx1">
                    <a:lumMod val="75000"/>
                    <a:lumOff val="25000"/>
                  </a:schemeClr>
                </a:solidFill>
              </a:rPr>
              <a:t>James Gosling</a:t>
            </a:r>
            <a:r>
              <a:rPr lang="en-US" sz="1400" dirty="0">
                <a:solidFill>
                  <a:schemeClr val="tx1">
                    <a:lumMod val="75000"/>
                    <a:lumOff val="25000"/>
                  </a:schemeClr>
                </a:solidFill>
              </a:rPr>
              <a:t>, one of the inventors of the Java Language.</a:t>
            </a:r>
          </a:p>
          <a:p>
            <a:pPr marL="342900" lvl="0" indent="-342900" defTabSz="457200">
              <a:spcBef>
                <a:spcPts val="1000"/>
              </a:spcBef>
              <a:buClr>
                <a:schemeClr val="accent1"/>
              </a:buClr>
              <a:buFont typeface="Century Gothic" pitchFamily="34" charset="0"/>
              <a:buChar char="―"/>
            </a:pPr>
            <a:r>
              <a:rPr lang="en-US" sz="1400" dirty="0">
                <a:solidFill>
                  <a:schemeClr val="tx1">
                    <a:lumMod val="75000"/>
                    <a:lumOff val="25000"/>
                  </a:schemeClr>
                </a:solidFill>
              </a:rPr>
              <a:t>Originally created for consumer electronics (TV, VCR, Freeze, Washing Machine, Mobile Phone).</a:t>
            </a:r>
          </a:p>
          <a:p>
            <a:pPr marL="342900" lvl="0" indent="-342900" defTabSz="457200">
              <a:spcBef>
                <a:spcPts val="1000"/>
              </a:spcBef>
              <a:buClr>
                <a:schemeClr val="accent1"/>
              </a:buClr>
              <a:buFont typeface="Century Gothic" pitchFamily="34" charset="0"/>
              <a:buChar char="―"/>
            </a:pPr>
            <a:r>
              <a:rPr lang="en-US" sz="1400" dirty="0">
                <a:solidFill>
                  <a:schemeClr val="tx1">
                    <a:lumMod val="75000"/>
                    <a:lumOff val="25000"/>
                  </a:schemeClr>
                </a:solidFill>
              </a:rPr>
              <a:t>Java - CPU  Independent language</a:t>
            </a:r>
          </a:p>
          <a:p>
            <a:pPr marL="342900" lvl="0" indent="-342900" defTabSz="457200">
              <a:spcBef>
                <a:spcPts val="1000"/>
              </a:spcBef>
              <a:buClr>
                <a:schemeClr val="accent1"/>
              </a:buClr>
              <a:buFont typeface="Century Gothic" pitchFamily="34" charset="0"/>
              <a:buChar char="―"/>
            </a:pPr>
            <a:r>
              <a:rPr lang="en-US" sz="1400" dirty="0">
                <a:solidFill>
                  <a:schemeClr val="tx1">
                    <a:lumMod val="75000"/>
                    <a:lumOff val="25000"/>
                  </a:schemeClr>
                </a:solidFill>
              </a:rPr>
              <a:t>Internet and Web was just emerging, so Sun turned it into a language of Internet Programming.</a:t>
            </a:r>
          </a:p>
          <a:p>
            <a:pPr marL="342900" lvl="0" indent="-342900" defTabSz="457200">
              <a:spcBef>
                <a:spcPts val="1000"/>
              </a:spcBef>
              <a:buClr>
                <a:schemeClr val="accent1"/>
              </a:buClr>
              <a:buFont typeface="Century Gothic" pitchFamily="34" charset="0"/>
              <a:buChar char="―"/>
            </a:pPr>
            <a:r>
              <a:rPr lang="en-US" sz="1400" dirty="0">
                <a:solidFill>
                  <a:schemeClr val="tx1">
                    <a:lumMod val="75000"/>
                    <a:lumOff val="25000"/>
                  </a:schemeClr>
                </a:solidFill>
              </a:rPr>
              <a:t>It allows you to publish a webpage with Java code in it.</a:t>
            </a:r>
          </a:p>
        </p:txBody>
      </p:sp>
    </p:spTree>
    <p:extLst>
      <p:ext uri="{BB962C8B-B14F-4D97-AF65-F5344CB8AC3E}">
        <p14:creationId xmlns:p14="http://schemas.microsoft.com/office/powerpoint/2010/main" val="148317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a:t>
            </a:r>
          </a:p>
        </p:txBody>
      </p:sp>
      <p:sp>
        <p:nvSpPr>
          <p:cNvPr id="3" name="Content Placeholder 2"/>
          <p:cNvSpPr>
            <a:spLocks noGrp="1"/>
          </p:cNvSpPr>
          <p:nvPr>
            <p:ph idx="1"/>
          </p:nvPr>
        </p:nvSpPr>
        <p:spPr/>
        <p:txBody>
          <a:bodyPr/>
          <a:lstStyle/>
          <a:p>
            <a:r>
              <a:rPr lang="en-US" b="1" dirty="0"/>
              <a:t>Java - The Complete Reference, </a:t>
            </a:r>
          </a:p>
          <a:p>
            <a:pPr lvl="1"/>
            <a:r>
              <a:rPr lang="en-US" dirty="0"/>
              <a:t>Author – Herbert </a:t>
            </a:r>
            <a:r>
              <a:rPr lang="en-US" dirty="0" err="1"/>
              <a:t>Schildt</a:t>
            </a:r>
            <a:endParaRPr lang="en-US" dirty="0"/>
          </a:p>
          <a:p>
            <a:pPr lvl="1"/>
            <a:r>
              <a:rPr lang="en-US" dirty="0"/>
              <a:t>Latest Edition – 11th Edition</a:t>
            </a:r>
          </a:p>
          <a:p>
            <a:pPr lvl="1"/>
            <a:r>
              <a:rPr lang="en-US" dirty="0"/>
              <a:t>Publisher – McGraw Hill Education</a:t>
            </a:r>
          </a:p>
        </p:txBody>
      </p:sp>
    </p:spTree>
    <p:extLst>
      <p:ext uri="{BB962C8B-B14F-4D97-AF65-F5344CB8AC3E}">
        <p14:creationId xmlns:p14="http://schemas.microsoft.com/office/powerpoint/2010/main" val="2378702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60926" y="2131050"/>
            <a:ext cx="8298288" cy="3293209"/>
          </a:xfrm>
          <a:prstGeom prst="rect">
            <a:avLst/>
          </a:prstGeom>
        </p:spPr>
        <p:txBody>
          <a:bodyPr wrap="square">
            <a:spAutoFit/>
          </a:bodyPr>
          <a:lstStyle/>
          <a:p>
            <a:r>
              <a:rPr lang="en-US" sz="1600" b="0" i="0" dirty="0">
                <a:solidFill>
                  <a:schemeClr val="tx1">
                    <a:lumMod val="95000"/>
                    <a:lumOff val="5000"/>
                  </a:schemeClr>
                </a:solidFill>
                <a:effectLst/>
              </a:rPr>
              <a:t>1) </a:t>
            </a:r>
            <a:r>
              <a:rPr lang="en-US" sz="1600" b="1" i="0" dirty="0">
                <a:solidFill>
                  <a:schemeClr val="tx1">
                    <a:lumMod val="95000"/>
                    <a:lumOff val="5000"/>
                  </a:schemeClr>
                </a:solidFill>
                <a:effectLst/>
              </a:rPr>
              <a:t>James Gosling, Mike Sheridan</a:t>
            </a:r>
            <a:r>
              <a:rPr lang="en-US" sz="1600" b="0" i="0" dirty="0">
                <a:solidFill>
                  <a:schemeClr val="tx1">
                    <a:lumMod val="95000"/>
                    <a:lumOff val="5000"/>
                  </a:schemeClr>
                </a:solidFill>
                <a:effectLst/>
              </a:rPr>
              <a:t>, and </a:t>
            </a:r>
            <a:r>
              <a:rPr lang="en-US" sz="1600" b="1" i="0" dirty="0">
                <a:solidFill>
                  <a:schemeClr val="tx1">
                    <a:lumMod val="95000"/>
                    <a:lumOff val="5000"/>
                  </a:schemeClr>
                </a:solidFill>
                <a:effectLst/>
              </a:rPr>
              <a:t>Patrick Naughton</a:t>
            </a:r>
            <a:r>
              <a:rPr lang="en-US" sz="1600" b="0" i="0" dirty="0">
                <a:solidFill>
                  <a:schemeClr val="tx1">
                    <a:lumMod val="95000"/>
                    <a:lumOff val="5000"/>
                  </a:schemeClr>
                </a:solidFill>
                <a:effectLst/>
              </a:rPr>
              <a:t> initiated the Java language project in June 1991. The small team of sun engineers called </a:t>
            </a:r>
            <a:r>
              <a:rPr lang="en-US" sz="1600" b="1" i="0" dirty="0">
                <a:solidFill>
                  <a:schemeClr val="tx1">
                    <a:lumMod val="95000"/>
                    <a:lumOff val="5000"/>
                  </a:schemeClr>
                </a:solidFill>
                <a:effectLst/>
              </a:rPr>
              <a:t>Green Team</a:t>
            </a:r>
            <a:r>
              <a:rPr lang="en-US" sz="1600" b="0" i="0" dirty="0">
                <a:solidFill>
                  <a:schemeClr val="tx1">
                    <a:lumMod val="95000"/>
                    <a:lumOff val="5000"/>
                  </a:schemeClr>
                </a:solidFill>
                <a:effectLst/>
              </a:rPr>
              <a:t>.</a:t>
            </a:r>
          </a:p>
          <a:p>
            <a:endParaRPr lang="en-US" sz="1600" b="0" i="0" dirty="0">
              <a:solidFill>
                <a:schemeClr val="tx1">
                  <a:lumMod val="95000"/>
                  <a:lumOff val="5000"/>
                </a:schemeClr>
              </a:solidFill>
              <a:effectLst/>
            </a:endParaRPr>
          </a:p>
          <a:p>
            <a:r>
              <a:rPr lang="en-US" sz="1600" b="0" i="0" dirty="0">
                <a:solidFill>
                  <a:schemeClr val="tx1">
                    <a:lumMod val="95000"/>
                    <a:lumOff val="5000"/>
                  </a:schemeClr>
                </a:solidFill>
                <a:effectLst/>
              </a:rPr>
              <a:t>2) Initially designed for small, </a:t>
            </a:r>
            <a:r>
              <a:rPr lang="en-US" sz="1600" b="0" i="0" strike="noStrike" dirty="0">
                <a:solidFill>
                  <a:schemeClr val="tx1">
                    <a:lumMod val="95000"/>
                    <a:lumOff val="5000"/>
                  </a:schemeClr>
                </a:solidFill>
                <a:effectLst/>
              </a:rPr>
              <a:t>embedded systems</a:t>
            </a:r>
            <a:r>
              <a:rPr lang="en-US" sz="1600" b="0" i="0" dirty="0">
                <a:solidFill>
                  <a:schemeClr val="tx1">
                    <a:lumMod val="95000"/>
                    <a:lumOff val="5000"/>
                  </a:schemeClr>
                </a:solidFill>
                <a:effectLst/>
              </a:rPr>
              <a:t> in electronic appliances like set-top boxes.</a:t>
            </a:r>
          </a:p>
          <a:p>
            <a:endParaRPr lang="en-US" sz="1600" b="0" i="0" dirty="0">
              <a:solidFill>
                <a:schemeClr val="tx1">
                  <a:lumMod val="95000"/>
                  <a:lumOff val="5000"/>
                </a:schemeClr>
              </a:solidFill>
              <a:effectLst/>
            </a:endParaRPr>
          </a:p>
          <a:p>
            <a:r>
              <a:rPr lang="en-US" sz="1600" b="0" i="0" dirty="0">
                <a:solidFill>
                  <a:schemeClr val="tx1">
                    <a:lumMod val="95000"/>
                    <a:lumOff val="5000"/>
                  </a:schemeClr>
                </a:solidFill>
                <a:effectLst/>
              </a:rPr>
              <a:t>3) Firstly, it was called </a:t>
            </a:r>
            <a:r>
              <a:rPr lang="en-US" sz="1600" b="1" i="0" dirty="0">
                <a:solidFill>
                  <a:schemeClr val="tx1">
                    <a:lumMod val="95000"/>
                    <a:lumOff val="5000"/>
                  </a:schemeClr>
                </a:solidFill>
                <a:effectLst/>
              </a:rPr>
              <a:t>"</a:t>
            </a:r>
            <a:r>
              <a:rPr lang="en-US" sz="1600" b="1" i="0" dirty="0" err="1">
                <a:solidFill>
                  <a:schemeClr val="tx1">
                    <a:lumMod val="95000"/>
                    <a:lumOff val="5000"/>
                  </a:schemeClr>
                </a:solidFill>
                <a:effectLst/>
              </a:rPr>
              <a:t>Greentalk</a:t>
            </a:r>
            <a:r>
              <a:rPr lang="en-US" sz="1600" b="1" i="0" dirty="0">
                <a:solidFill>
                  <a:schemeClr val="tx1">
                    <a:lumMod val="95000"/>
                    <a:lumOff val="5000"/>
                  </a:schemeClr>
                </a:solidFill>
                <a:effectLst/>
              </a:rPr>
              <a:t>"</a:t>
            </a:r>
            <a:r>
              <a:rPr lang="en-US" sz="1600" b="0" i="0" dirty="0">
                <a:solidFill>
                  <a:schemeClr val="tx1">
                    <a:lumMod val="95000"/>
                    <a:lumOff val="5000"/>
                  </a:schemeClr>
                </a:solidFill>
                <a:effectLst/>
              </a:rPr>
              <a:t> by James Gosling, and the file extension was .</a:t>
            </a:r>
            <a:r>
              <a:rPr lang="en-US" sz="1600" b="0" i="0" dirty="0" err="1">
                <a:solidFill>
                  <a:schemeClr val="tx1">
                    <a:lumMod val="95000"/>
                    <a:lumOff val="5000"/>
                  </a:schemeClr>
                </a:solidFill>
                <a:effectLst/>
              </a:rPr>
              <a:t>gt.</a:t>
            </a:r>
            <a:endParaRPr lang="en-US" sz="1600" b="0" i="0" dirty="0">
              <a:solidFill>
                <a:schemeClr val="tx1">
                  <a:lumMod val="95000"/>
                  <a:lumOff val="5000"/>
                </a:schemeClr>
              </a:solidFill>
              <a:effectLst/>
            </a:endParaRPr>
          </a:p>
          <a:p>
            <a:endParaRPr lang="en-US" sz="1600" b="0" i="0" dirty="0">
              <a:solidFill>
                <a:schemeClr val="tx1">
                  <a:lumMod val="95000"/>
                  <a:lumOff val="5000"/>
                </a:schemeClr>
              </a:solidFill>
              <a:effectLst/>
            </a:endParaRPr>
          </a:p>
          <a:p>
            <a:r>
              <a:rPr lang="en-US" sz="1600" b="0" i="0" dirty="0">
                <a:solidFill>
                  <a:schemeClr val="tx1">
                    <a:lumMod val="95000"/>
                    <a:lumOff val="5000"/>
                  </a:schemeClr>
                </a:solidFill>
                <a:effectLst/>
              </a:rPr>
              <a:t>4) After that, it was called </a:t>
            </a:r>
            <a:r>
              <a:rPr lang="en-US" sz="1600" b="1" i="0" dirty="0">
                <a:solidFill>
                  <a:schemeClr val="tx1">
                    <a:lumMod val="95000"/>
                    <a:lumOff val="5000"/>
                  </a:schemeClr>
                </a:solidFill>
                <a:effectLst/>
              </a:rPr>
              <a:t>Oak</a:t>
            </a:r>
            <a:r>
              <a:rPr lang="en-US" sz="1600" b="0" i="0" dirty="0">
                <a:solidFill>
                  <a:schemeClr val="tx1">
                    <a:lumMod val="95000"/>
                    <a:lumOff val="5000"/>
                  </a:schemeClr>
                </a:solidFill>
                <a:effectLst/>
              </a:rPr>
              <a:t> and was developed as a part of the Green project.</a:t>
            </a:r>
          </a:p>
          <a:p>
            <a:endParaRPr lang="en-US" sz="1600" dirty="0">
              <a:solidFill>
                <a:schemeClr val="tx1">
                  <a:lumMod val="95000"/>
                  <a:lumOff val="5000"/>
                </a:schemeClr>
              </a:solidFill>
            </a:endParaRPr>
          </a:p>
          <a:p>
            <a:r>
              <a:rPr lang="en-US" sz="1600" dirty="0"/>
              <a:t>5) Since Oak was already a registered company, so James Gosling and his team changed the Oak name to Java</a:t>
            </a:r>
            <a:endParaRPr lang="en-US" sz="1600" b="0" i="0" dirty="0">
              <a:solidFill>
                <a:schemeClr val="tx1">
                  <a:lumMod val="95000"/>
                  <a:lumOff val="5000"/>
                </a:schemeClr>
              </a:solidFill>
              <a:effectLst/>
            </a:endParaRPr>
          </a:p>
        </p:txBody>
      </p:sp>
      <p:pic>
        <p:nvPicPr>
          <p:cNvPr id="1026" name="Picture 2" descr="James Gosling - founder of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1802" y="1748997"/>
            <a:ext cx="201930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History from Oak to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5588" y="4620784"/>
            <a:ext cx="2305050" cy="1990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84595" y="807344"/>
            <a:ext cx="2353529" cy="461665"/>
          </a:xfrm>
          <a:prstGeom prst="rect">
            <a:avLst/>
          </a:prstGeom>
        </p:spPr>
        <p:txBody>
          <a:bodyPr wrap="none">
            <a:spAutoFit/>
          </a:bodyPr>
          <a:lstStyle/>
          <a:p>
            <a:r>
              <a:rPr lang="en-US" sz="2400" b="1" dirty="0"/>
              <a:t>History of Java</a:t>
            </a:r>
          </a:p>
        </p:txBody>
      </p:sp>
    </p:spTree>
    <p:extLst>
      <p:ext uri="{BB962C8B-B14F-4D97-AF65-F5344CB8AC3E}">
        <p14:creationId xmlns:p14="http://schemas.microsoft.com/office/powerpoint/2010/main" val="51637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773708" y="2810434"/>
            <a:ext cx="3388658" cy="1183341"/>
          </a:xfrm>
        </p:spPr>
        <p:txBody>
          <a:bodyPr>
            <a:noAutofit/>
          </a:bodyPr>
          <a:lstStyle/>
          <a:p>
            <a:pPr algn="ctr"/>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Tree>
    <p:extLst>
      <p:ext uri="{BB962C8B-B14F-4D97-AF65-F5344CB8AC3E}">
        <p14:creationId xmlns:p14="http://schemas.microsoft.com/office/powerpoint/2010/main" val="421267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2800" dirty="0"/>
            </a:br>
            <a:r>
              <a:rPr lang="en-US" sz="2800" b="1" dirty="0"/>
              <a:t>Evolution of OOP</a:t>
            </a:r>
            <a:endParaRPr lang="en-US" sz="2800" dirty="0"/>
          </a:p>
        </p:txBody>
      </p:sp>
      <p:sp>
        <p:nvSpPr>
          <p:cNvPr id="3" name="Content Placeholder 2"/>
          <p:cNvSpPr>
            <a:spLocks noGrp="1"/>
          </p:cNvSpPr>
          <p:nvPr>
            <p:ph idx="1"/>
          </p:nvPr>
        </p:nvSpPr>
        <p:spPr>
          <a:xfrm>
            <a:off x="2589212" y="1719253"/>
            <a:ext cx="8915400" cy="4049486"/>
          </a:xfrm>
          <a:gradFill flip="none" rotWithShape="1">
            <a:gsLst>
              <a:gs pos="1000">
                <a:srgbClr val="EEEEEE"/>
              </a:gs>
              <a:gs pos="0">
                <a:schemeClr val="bg1">
                  <a:lumMod val="85000"/>
                </a:schemeClr>
              </a:gs>
              <a:gs pos="100000">
                <a:schemeClr val="bg1"/>
              </a:gs>
            </a:gsLst>
            <a:lin ang="0" scaled="0"/>
            <a:tileRect/>
          </a:gradFill>
        </p:spPr>
        <p:txBody>
          <a:bodyPr>
            <a:normAutofit/>
          </a:bodyPr>
          <a:lstStyle/>
          <a:p>
            <a:r>
              <a:rPr lang="en-US" b="1" dirty="0"/>
              <a:t>Machine language</a:t>
            </a:r>
          </a:p>
          <a:p>
            <a:pPr lvl="1">
              <a:buFont typeface="Century Gothic" panose="020B0502020202020204" pitchFamily="34" charset="0"/>
              <a:buChar char="―"/>
            </a:pPr>
            <a:r>
              <a:rPr lang="en-US" b="1" dirty="0"/>
              <a:t>0 1 1 0 1 1 0</a:t>
            </a:r>
          </a:p>
          <a:p>
            <a:r>
              <a:rPr lang="en-US" b="1" dirty="0"/>
              <a:t>Assembly Language</a:t>
            </a:r>
          </a:p>
          <a:p>
            <a:pPr marL="685800" lvl="2">
              <a:buFont typeface="Century Gothic" panose="020B0502020202020204" pitchFamily="34" charset="0"/>
              <a:buChar char="―"/>
            </a:pPr>
            <a:r>
              <a:rPr lang="en-US" b="1" dirty="0"/>
              <a:t> MOV A, B</a:t>
            </a:r>
          </a:p>
          <a:p>
            <a:pPr lvl="0">
              <a:buClr>
                <a:srgbClr val="A53010"/>
              </a:buClr>
            </a:pPr>
            <a:r>
              <a:rPr lang="en-US" b="1" dirty="0">
                <a:solidFill>
                  <a:prstClr val="black">
                    <a:lumMod val="75000"/>
                    <a:lumOff val="25000"/>
                  </a:prstClr>
                </a:solidFill>
              </a:rPr>
              <a:t>High Level Language</a:t>
            </a:r>
          </a:p>
          <a:p>
            <a:pPr lvl="1">
              <a:buFont typeface="Wingdings" pitchFamily="2" charset="2"/>
              <a:buChar char="q"/>
            </a:pPr>
            <a:r>
              <a:rPr lang="en-US" b="1" dirty="0"/>
              <a:t>Procedural Programming Approach</a:t>
            </a:r>
          </a:p>
          <a:p>
            <a:pPr marL="1143000" lvl="3">
              <a:buFont typeface="Century Gothic" panose="020B0502020202020204" pitchFamily="34" charset="0"/>
              <a:buChar char="―"/>
            </a:pPr>
            <a:r>
              <a:rPr lang="en-US" sz="1600" b="1" dirty="0"/>
              <a:t>C, PASCAL</a:t>
            </a:r>
          </a:p>
          <a:p>
            <a:pPr lvl="1">
              <a:buFont typeface="Wingdings" pitchFamily="2" charset="2"/>
              <a:buChar char="q"/>
            </a:pPr>
            <a:r>
              <a:rPr lang="en-US" b="1" dirty="0"/>
              <a:t>Object Oriented Programming Approach</a:t>
            </a:r>
          </a:p>
          <a:p>
            <a:pPr marL="1143000" lvl="3">
              <a:buFont typeface="Century Gothic" panose="020B0502020202020204" pitchFamily="34" charset="0"/>
              <a:buChar char="―"/>
            </a:pPr>
            <a:r>
              <a:rPr lang="en-US" sz="1600" b="1" dirty="0"/>
              <a:t> C++, JAVA</a:t>
            </a:r>
          </a:p>
          <a:p>
            <a:pPr marL="0" indent="0">
              <a:buNone/>
            </a:pPr>
            <a:endParaRPr lang="en-US" dirty="0"/>
          </a:p>
        </p:txBody>
      </p:sp>
    </p:spTree>
    <p:extLst>
      <p:ext uri="{BB962C8B-B14F-4D97-AF65-F5344CB8AC3E}">
        <p14:creationId xmlns:p14="http://schemas.microsoft.com/office/powerpoint/2010/main" val="454647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3781" r="12904"/>
          <a:stretch/>
        </p:blipFill>
        <p:spPr>
          <a:xfrm>
            <a:off x="1678674" y="853005"/>
            <a:ext cx="8106771" cy="5581914"/>
          </a:xfrm>
          <a:prstGeom prst="rect">
            <a:avLst/>
          </a:prstGeom>
        </p:spPr>
      </p:pic>
      <p:pic>
        <p:nvPicPr>
          <p:cNvPr id="5" name="Picture 4"/>
          <p:cNvPicPr>
            <a:picLocks noChangeAspect="1"/>
          </p:cNvPicPr>
          <p:nvPr/>
        </p:nvPicPr>
        <p:blipFill rotWithShape="1">
          <a:blip r:embed="rId3"/>
          <a:srcRect l="5038" t="12120" r="51418" b="19389"/>
          <a:stretch/>
        </p:blipFill>
        <p:spPr>
          <a:xfrm>
            <a:off x="8761864" y="3207662"/>
            <a:ext cx="3248168" cy="2872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639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910" t="6944" r="18396" b="20185"/>
          <a:stretch/>
        </p:blipFill>
        <p:spPr>
          <a:xfrm>
            <a:off x="2552131" y="941695"/>
            <a:ext cx="7765576" cy="4995080"/>
          </a:xfrm>
          <a:prstGeom prst="rect">
            <a:avLst/>
          </a:prstGeom>
        </p:spPr>
      </p:pic>
    </p:spTree>
    <p:extLst>
      <p:ext uri="{BB962C8B-B14F-4D97-AF65-F5344CB8AC3E}">
        <p14:creationId xmlns:p14="http://schemas.microsoft.com/office/powerpoint/2010/main" val="55630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525" t="7307" r="16136" b="19565"/>
          <a:stretch/>
        </p:blipFill>
        <p:spPr>
          <a:xfrm>
            <a:off x="2197291" y="532260"/>
            <a:ext cx="7533563" cy="3007474"/>
          </a:xfrm>
          <a:prstGeom prst="rect">
            <a:avLst/>
          </a:prstGeom>
        </p:spPr>
      </p:pic>
      <p:pic>
        <p:nvPicPr>
          <p:cNvPr id="5" name="Picture 4"/>
          <p:cNvPicPr>
            <a:picLocks noChangeAspect="1"/>
          </p:cNvPicPr>
          <p:nvPr/>
        </p:nvPicPr>
        <p:blipFill rotWithShape="1">
          <a:blip r:embed="rId3"/>
          <a:srcRect l="16118" t="18492" r="12688" b="14809"/>
          <a:stretch/>
        </p:blipFill>
        <p:spPr>
          <a:xfrm>
            <a:off x="2238233" y="3562061"/>
            <a:ext cx="7506268" cy="3179928"/>
          </a:xfrm>
          <a:prstGeom prst="rect">
            <a:avLst/>
          </a:prstGeom>
        </p:spPr>
      </p:pic>
      <p:pic>
        <p:nvPicPr>
          <p:cNvPr id="6" name="Picture 5"/>
          <p:cNvPicPr>
            <a:picLocks noChangeAspect="1"/>
          </p:cNvPicPr>
          <p:nvPr/>
        </p:nvPicPr>
        <p:blipFill rotWithShape="1">
          <a:blip r:embed="rId4"/>
          <a:srcRect l="51045" t="12719" r="8432" b="18790"/>
          <a:stretch/>
        </p:blipFill>
        <p:spPr>
          <a:xfrm>
            <a:off x="9184942" y="3098044"/>
            <a:ext cx="2852383" cy="2710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549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224" t="8736" r="18620" b="7045"/>
          <a:stretch/>
        </p:blipFill>
        <p:spPr>
          <a:xfrm>
            <a:off x="2743199" y="641445"/>
            <a:ext cx="8748215" cy="5773003"/>
          </a:xfrm>
          <a:prstGeom prst="rect">
            <a:avLst/>
          </a:prstGeom>
        </p:spPr>
      </p:pic>
    </p:spTree>
    <p:extLst>
      <p:ext uri="{BB962C8B-B14F-4D97-AF65-F5344CB8AC3E}">
        <p14:creationId xmlns:p14="http://schemas.microsoft.com/office/powerpoint/2010/main" val="4167979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463" t="5550" r="18172" b="28348"/>
          <a:stretch/>
        </p:blipFill>
        <p:spPr>
          <a:xfrm>
            <a:off x="2292825" y="586852"/>
            <a:ext cx="7847462" cy="4531057"/>
          </a:xfrm>
          <a:prstGeom prst="rect">
            <a:avLst/>
          </a:prstGeom>
        </p:spPr>
      </p:pic>
    </p:spTree>
    <p:extLst>
      <p:ext uri="{BB962C8B-B14F-4D97-AF65-F5344CB8AC3E}">
        <p14:creationId xmlns:p14="http://schemas.microsoft.com/office/powerpoint/2010/main" val="99675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3435" y="2343155"/>
            <a:ext cx="8915400" cy="3010842"/>
          </a:xfrm>
        </p:spPr>
        <p:txBody>
          <a:bodyPr/>
          <a:lstStyle/>
          <a:p>
            <a:r>
              <a:rPr lang="en-US" dirty="0"/>
              <a:t>Object</a:t>
            </a:r>
          </a:p>
          <a:p>
            <a:r>
              <a:rPr lang="en-US" dirty="0"/>
              <a:t>Class</a:t>
            </a:r>
          </a:p>
          <a:p>
            <a:r>
              <a:rPr lang="en-US" dirty="0"/>
              <a:t>Inheritance</a:t>
            </a:r>
          </a:p>
          <a:p>
            <a:r>
              <a:rPr lang="en-US" dirty="0"/>
              <a:t>Polymorphism</a:t>
            </a:r>
          </a:p>
          <a:p>
            <a:r>
              <a:rPr lang="en-US" dirty="0"/>
              <a:t>Abstraction</a:t>
            </a:r>
          </a:p>
          <a:p>
            <a:r>
              <a:rPr lang="en-US" dirty="0"/>
              <a:t>Encapsulation</a:t>
            </a:r>
          </a:p>
          <a:p>
            <a:pPr marL="0" indent="0">
              <a:buNone/>
            </a:pPr>
            <a:endParaRPr lang="en-US" dirty="0"/>
          </a:p>
        </p:txBody>
      </p:sp>
      <p:sp>
        <p:nvSpPr>
          <p:cNvPr id="4" name="Title 1"/>
          <p:cNvSpPr>
            <a:spLocks noGrp="1"/>
          </p:cNvSpPr>
          <p:nvPr>
            <p:ph type="title"/>
          </p:nvPr>
        </p:nvSpPr>
        <p:spPr>
          <a:xfrm>
            <a:off x="1837728" y="622977"/>
            <a:ext cx="8911687" cy="682176"/>
          </a:xfrm>
        </p:spPr>
        <p:txBody>
          <a:bodyPr>
            <a:normAutofit/>
          </a:bodyPr>
          <a:lstStyle/>
          <a:p>
            <a:r>
              <a:rPr lang="en-US" sz="1800" b="1" dirty="0"/>
              <a:t>Object Oriented Programming (OOP)  </a:t>
            </a:r>
            <a:endParaRPr lang="en-US" sz="1800" dirty="0"/>
          </a:p>
        </p:txBody>
      </p:sp>
      <p:sp>
        <p:nvSpPr>
          <p:cNvPr id="5" name="Rectangle 4"/>
          <p:cNvSpPr/>
          <p:nvPr/>
        </p:nvSpPr>
        <p:spPr>
          <a:xfrm>
            <a:off x="1890701" y="1075844"/>
            <a:ext cx="9782187" cy="923330"/>
          </a:xfrm>
          <a:prstGeom prst="rect">
            <a:avLst/>
          </a:prstGeom>
        </p:spPr>
        <p:txBody>
          <a:bodyPr wrap="square">
            <a:spAutoFit/>
          </a:bodyPr>
          <a:lstStyle/>
          <a:p>
            <a:pPr defTabSz="457200">
              <a:spcBef>
                <a:spcPts val="1000"/>
              </a:spcBef>
              <a:buClr>
                <a:schemeClr val="accent1"/>
              </a:buClr>
            </a:pPr>
            <a:r>
              <a:rPr lang="en-US" b="1" dirty="0">
                <a:solidFill>
                  <a:schemeClr val="tx1">
                    <a:lumMod val="75000"/>
                    <a:lumOff val="25000"/>
                  </a:schemeClr>
                </a:solidFill>
              </a:rPr>
              <a:t>Object-Oriented Programming </a:t>
            </a:r>
            <a:r>
              <a:rPr lang="en-US" dirty="0">
                <a:solidFill>
                  <a:schemeClr val="tx1">
                    <a:lumMod val="75000"/>
                    <a:lumOff val="25000"/>
                  </a:schemeClr>
                </a:solidFill>
              </a:rPr>
              <a:t>is a methodology or paradigm to design a program using classes and objects. It simplifies the software development and maintenance by providing some concepts</a:t>
            </a:r>
            <a:r>
              <a:rPr lang="en-US" b="1" dirty="0">
                <a:solidFill>
                  <a:schemeClr val="tx1">
                    <a:lumMod val="75000"/>
                    <a:lumOff val="25000"/>
                  </a:schemeClr>
                </a:solidFill>
              </a:rPr>
              <a:t>:</a:t>
            </a:r>
          </a:p>
        </p:txBody>
      </p:sp>
      <p:pic>
        <p:nvPicPr>
          <p:cNvPr id="5122" name="Picture 2" descr="Java OOPs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533" y="1986816"/>
            <a:ext cx="5305425"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7102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Theme1</Template>
  <TotalTime>10234</TotalTime>
  <Words>731</Words>
  <Application>Microsoft Office PowerPoint</Application>
  <PresentationFormat>Widescreen</PresentationFormat>
  <Paragraphs>149</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Wisp</vt:lpstr>
      <vt:lpstr>Object Oriented Programming using JAVA        Paper code: PCC – CS481</vt:lpstr>
      <vt:lpstr>Book</vt:lpstr>
      <vt:lpstr> Evolution of OOP</vt:lpstr>
      <vt:lpstr>PowerPoint Presentation</vt:lpstr>
      <vt:lpstr>PowerPoint Presentation</vt:lpstr>
      <vt:lpstr>PowerPoint Presentation</vt:lpstr>
      <vt:lpstr>PowerPoint Presentation</vt:lpstr>
      <vt:lpstr>PowerPoint Presentation</vt:lpstr>
      <vt:lpstr>Object Oriented Programming (OOP)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Difference Between Procedure Oriented Programming (POP) &amp; Object Oriented Programming (OOP)</vt:lpstr>
      <vt:lpstr>What is Java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suvendu</dc:creator>
  <cp:lastModifiedBy>Unknown User</cp:lastModifiedBy>
  <cp:revision>208</cp:revision>
  <dcterms:created xsi:type="dcterms:W3CDTF">2017-12-03T11:28:36Z</dcterms:created>
  <dcterms:modified xsi:type="dcterms:W3CDTF">2021-02-04T13:37:43Z</dcterms:modified>
</cp:coreProperties>
</file>